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10"/>
  </p:notesMasterIdLst>
  <p:handoutMasterIdLst>
    <p:handoutMasterId r:id="rId11"/>
  </p:handoutMasterIdLst>
  <p:sldIdLst>
    <p:sldId id="256" r:id="rId2"/>
    <p:sldId id="357" r:id="rId3"/>
    <p:sldId id="277" r:id="rId4"/>
    <p:sldId id="270" r:id="rId5"/>
    <p:sldId id="257" r:id="rId6"/>
    <p:sldId id="359" r:id="rId7"/>
    <p:sldId id="360" r:id="rId8"/>
    <p:sldId id="28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DE296"/>
    <a:srgbClr val="FA4861"/>
    <a:srgbClr val="BA1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>
        <p:scale>
          <a:sx n="125" d="100"/>
          <a:sy n="125" d="100"/>
        </p:scale>
        <p:origin x="-1224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12501-E106-40FC-9606-7BE201DB9B48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9C634-7366-453E-AE52-D7DBD3ABF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836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E222C-7AB3-424F-BA2D-DC5D22EDB867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7CC06-DCC7-4858-A3DA-9D369DC8C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1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01625" y="6353309"/>
            <a:ext cx="4956175" cy="36512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49648F48-9AFF-413E-9CE1-A896EED1647B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F773E9D-19E1-463B-A4BE-508872D5AFF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tx1"/>
                </a:solidFill>
                <a:cs typeface="Calibri" pitchFamily="34" charset="0"/>
              </a:rPr>
              <a:t>Bead Activities to teach Inference</a:t>
            </a:r>
            <a:br>
              <a:rPr lang="en-US" sz="3400" dirty="0" smtClean="0">
                <a:solidFill>
                  <a:schemeClr val="tx1"/>
                </a:solidFill>
                <a:cs typeface="Calibri" pitchFamily="34" charset="0"/>
              </a:rPr>
            </a:br>
            <a:r>
              <a:rPr lang="en-US" sz="3400" dirty="0" smtClean="0">
                <a:solidFill>
                  <a:schemeClr val="tx1"/>
                </a:solidFill>
                <a:cs typeface="Calibri" pitchFamily="34" charset="0"/>
              </a:rPr>
              <a:t>and Sampling Distributions</a:t>
            </a:r>
            <a:r>
              <a:rPr lang="en-US" dirty="0" smtClean="0">
                <a:cs typeface="Calibri" pitchFamily="34" charset="0"/>
              </a:rPr>
              <a:t/>
            </a:r>
            <a:br>
              <a:rPr lang="en-US" dirty="0" smtClean="0">
                <a:cs typeface="Calibri" pitchFamily="34" charset="0"/>
              </a:rPr>
            </a:br>
            <a:endParaRPr lang="en-US" sz="1300" dirty="0">
              <a:cs typeface="Calibri" pitchFamily="34" charset="0"/>
            </a:endParaRPr>
          </a:p>
        </p:txBody>
      </p:sp>
      <p:pic>
        <p:nvPicPr>
          <p:cNvPr id="1028" name="Picture 4" descr="Primary Signature 202-12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4800600"/>
            <a:ext cx="33337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2587" y="3124199"/>
            <a:ext cx="716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Kirstie Doehler (Associate Professor of Statistics) </a:t>
            </a:r>
          </a:p>
          <a:p>
            <a:pPr algn="ctr"/>
            <a:r>
              <a:rPr lang="en-US" sz="2400" i="1" dirty="0" smtClean="0"/>
              <a:t>&amp; </a:t>
            </a:r>
          </a:p>
          <a:p>
            <a:pPr algn="ctr"/>
            <a:r>
              <a:rPr lang="en-US" sz="2400" i="1" dirty="0" smtClean="0"/>
              <a:t>Jim Beuerle (Associate Professor of Mathematics)</a:t>
            </a:r>
          </a:p>
          <a:p>
            <a:pPr algn="ctr"/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50014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Beads?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31" y="1676400"/>
            <a:ext cx="814226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30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Beads?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874497"/>
            <a:ext cx="6800850" cy="422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90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Sampling Distribution Activity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0520" y="1524000"/>
            <a:ext cx="4956048" cy="4495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smtClean="0"/>
              <a:t>Activity</a:t>
            </a:r>
            <a:r>
              <a:rPr lang="en-US" dirty="0"/>
              <a:t>:  Dr. Doehler has a container with beads in it.  The beads represent an invasive species of cane toads where the GREEN beads represent females and the RED beads represent males.  A biologist is interested in estimating the proportion of the cane toad population that is female (GREEN beads).  Due to time constraints, the biologist can only capture and measure 30 toads.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200" y="1981200"/>
            <a:ext cx="25146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1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Distribution </a:t>
            </a:r>
            <a:r>
              <a:rPr lang="en-US" dirty="0" smtClean="0"/>
              <a:t>Activity</a:t>
            </a:r>
            <a:br>
              <a:rPr lang="en-US" dirty="0" smtClean="0"/>
            </a:br>
            <a:r>
              <a:rPr lang="en-US" sz="1700" dirty="0" smtClean="0"/>
              <a:t>Google Form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24000"/>
            <a:ext cx="850392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38325"/>
            <a:ext cx="45720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62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Distribution </a:t>
            </a:r>
            <a:r>
              <a:rPr lang="en-US" dirty="0" smtClean="0"/>
              <a:t>Activity</a:t>
            </a:r>
            <a:br>
              <a:rPr lang="en-US" dirty="0" smtClean="0"/>
            </a:br>
            <a:r>
              <a:rPr lang="en-US" sz="1700" dirty="0" smtClean="0"/>
              <a:t>Extensions &amp; Additional Bins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24000"/>
            <a:ext cx="850392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Hypothesis </a:t>
            </a:r>
            <a:r>
              <a:rPr lang="en-US" sz="2400" dirty="0" smtClean="0"/>
              <a:t>Testing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Confidence </a:t>
            </a:r>
            <a:r>
              <a:rPr lang="en-US" sz="2400" dirty="0" smtClean="0"/>
              <a:t>Intervals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Central Limit Theorem (using different size scoops)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What </a:t>
            </a:r>
            <a:r>
              <a:rPr lang="en-US" sz="2400" dirty="0" smtClean="0"/>
              <a:t>would guess is the true proportion of darker beads?</a:t>
            </a:r>
            <a:endParaRPr lang="en-US" sz="2400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886200"/>
            <a:ext cx="4844842" cy="272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5144867"/>
            <a:ext cx="777240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“Brown” beads weigh </a:t>
            </a:r>
            <a:r>
              <a:rPr lang="en-US" dirty="0" smtClean="0"/>
              <a:t>0.12 grams </a:t>
            </a:r>
            <a:r>
              <a:rPr lang="en-US" dirty="0"/>
              <a:t>and the “White” beads weigh 0.20 </a:t>
            </a:r>
            <a:r>
              <a:rPr lang="en-US" dirty="0" smtClean="0"/>
              <a:t>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are the Beads &amp; Bins?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have:</a:t>
            </a:r>
          </a:p>
          <a:p>
            <a:r>
              <a:rPr lang="en-US" dirty="0" smtClean="0"/>
              <a:t>4 bins full of beads, with more on the way</a:t>
            </a:r>
          </a:p>
          <a:p>
            <a:r>
              <a:rPr lang="en-US" dirty="0" smtClean="0"/>
              <a:t>Several sets of scoops (samples of size 30 &amp; 50)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Bead &amp; bin supplies are located in Kirstie’s office (Duke 201A) and Jim’s office (Duke 209B).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1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 Questions?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1600" dirty="0"/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78" y="1728203"/>
            <a:ext cx="2902268" cy="42654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373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ustom 3">
      <a:dk1>
        <a:srgbClr val="000000"/>
      </a:dk1>
      <a:lt1>
        <a:srgbClr val="D7EDBF"/>
      </a:lt1>
      <a:dk2>
        <a:srgbClr val="9C1D22"/>
      </a:dk2>
      <a:lt2>
        <a:srgbClr val="BDE296"/>
      </a:lt2>
      <a:accent1>
        <a:srgbClr val="000000"/>
      </a:accent1>
      <a:accent2>
        <a:srgbClr val="000000"/>
      </a:accent2>
      <a:accent3>
        <a:srgbClr val="FFCC66"/>
      </a:accent3>
      <a:accent4>
        <a:srgbClr val="BDE296"/>
      </a:accent4>
      <a:accent5>
        <a:srgbClr val="9C1D22"/>
      </a:accent5>
      <a:accent6>
        <a:srgbClr val="FFCC66"/>
      </a:accent6>
      <a:hlink>
        <a:srgbClr val="0C0C0C"/>
      </a:hlink>
      <a:folHlink>
        <a:srgbClr val="9C1D22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</TotalTime>
  <Words>201</Words>
  <Application>Microsoft Office PowerPoint</Application>
  <PresentationFormat>On-screen Show (4:3)</PresentationFormat>
  <Paragraphs>28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Civic</vt:lpstr>
      <vt:lpstr>Bead Activities to teach Inference and Sampling Distributions </vt:lpstr>
      <vt:lpstr>Beads?</vt:lpstr>
      <vt:lpstr>Beads?</vt:lpstr>
      <vt:lpstr>Sampling Distribution Activity</vt:lpstr>
      <vt:lpstr>Sampling Distribution Activity Google Form</vt:lpstr>
      <vt:lpstr>Sampling Distribution Activity Extensions &amp; Additional Bins</vt:lpstr>
      <vt:lpstr>Where are the Beads &amp; Bins?</vt:lpstr>
      <vt:lpstr> Questions?  </vt:lpstr>
    </vt:vector>
  </TitlesOfParts>
  <Company>Elon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Collect Data  Quicker in Class</dc:title>
  <dc:creator>Kirsten Doehler</dc:creator>
  <cp:lastModifiedBy> </cp:lastModifiedBy>
  <cp:revision>143</cp:revision>
  <dcterms:created xsi:type="dcterms:W3CDTF">2013-05-22T19:29:53Z</dcterms:created>
  <dcterms:modified xsi:type="dcterms:W3CDTF">2015-09-23T17:09:04Z</dcterms:modified>
</cp:coreProperties>
</file>